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6" r:id="rId2"/>
    <p:sldId id="299" r:id="rId3"/>
    <p:sldId id="308" r:id="rId4"/>
    <p:sldId id="313" r:id="rId5"/>
    <p:sldId id="320" r:id="rId6"/>
    <p:sldId id="321" r:id="rId7"/>
    <p:sldId id="323" r:id="rId8"/>
    <p:sldId id="317" r:id="rId9"/>
    <p:sldId id="322" r:id="rId10"/>
    <p:sldId id="315" r:id="rId11"/>
    <p:sldId id="319" r:id="rId12"/>
    <p:sldId id="310" r:id="rId13"/>
    <p:sldId id="31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103" d="100"/>
          <a:sy n="103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0F747-863B-42B4-8BEF-7B4647D5E7BC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32421-55A5-4C50-BF54-26B394DB3B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3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D27273C-C774-4C73-970E-C5D23728EEE1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D27273C-C774-4C73-970E-C5D23728EEE1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¼ÑÐ·ÑÐºÐ°Ð»ÑÐ½Ð°Ñ ÑÐ°Ð¼ÐºÐ° Ð½Ð° Ð·Ð°ÑÑÐ°Ð²Ðº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7729" y="-1138270"/>
            <a:ext cx="684853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14"/>
            <a:ext cx="9168985" cy="68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620688"/>
            <a:ext cx="7056784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«СИНТЕЗАТОР»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88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361536" cy="7920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Участие в региональных, всероссийских и международных конкурсах </a:t>
            </a:r>
            <a:endParaRPr lang="ru-RU" sz="2000" b="1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491697"/>
              </p:ext>
            </p:extLst>
          </p:nvPr>
        </p:nvGraphicFramePr>
        <p:xfrm>
          <a:off x="1043608" y="2132856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r:id="rId3" imgW="5667122" imgH="8019837" progId="AcroExch.Document.DC">
                  <p:embed/>
                </p:oleObj>
              </mc:Choice>
              <mc:Fallback>
                <p:oleObj name="Acrobat Document" r:id="rId3" imgW="5667122" imgH="80198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2132856"/>
                        <a:ext cx="28717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F:\презентация школы\эми\28-04-2020_11-09-36\IMG_20191219_125334_23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350837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53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Участие в концертной деятельности</a:t>
            </a:r>
            <a:endParaRPr lang="ru-RU" sz="2400" b="1" dirty="0"/>
          </a:p>
        </p:txBody>
      </p:sp>
      <p:pic>
        <p:nvPicPr>
          <p:cNvPr id="2051" name="Picture 3" descr="F:\презентация школы\эми\25-04-2020_12-41-23\88064076_1523308371153448_211584905779137740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3564000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5083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4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Поддержка одаренных детей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Победители </a:t>
            </a:r>
            <a:r>
              <a:rPr lang="ru-RU" dirty="0" smtClean="0"/>
              <a:t>конкурсов</a:t>
            </a:r>
            <a:r>
              <a:rPr lang="ru-RU" dirty="0"/>
              <a:t> </a:t>
            </a:r>
            <a:r>
              <a:rPr lang="ru-RU" dirty="0" smtClean="0"/>
              <a:t>могут быть представлены к получению стипендий:</a:t>
            </a:r>
          </a:p>
          <a:p>
            <a:r>
              <a:rPr lang="ru-RU" dirty="0" smtClean="0"/>
              <a:t>Именная </a:t>
            </a:r>
            <a:r>
              <a:rPr lang="ru-RU" dirty="0"/>
              <a:t>стипендия Губернатора Московской области для одаренных детей 27 тыс. руб.</a:t>
            </a:r>
          </a:p>
          <a:p>
            <a:r>
              <a:rPr lang="ru-RU" dirty="0"/>
              <a:t> Стипендия Губернатора Московской области для одаренных детей с ОВЗ </a:t>
            </a:r>
          </a:p>
          <a:p>
            <a:pPr marL="68580" indent="0">
              <a:buNone/>
            </a:pPr>
            <a:r>
              <a:rPr lang="ru-RU" dirty="0"/>
              <a:t> 4-6 тыс. руб. ежемесячно</a:t>
            </a:r>
          </a:p>
          <a:p>
            <a:r>
              <a:rPr lang="ru-RU" dirty="0"/>
              <a:t>3. Муниципальная стипендия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58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Путевки во всероссийские детские центры «Сириус</a:t>
            </a:r>
            <a:r>
              <a:rPr lang="ru-RU" sz="2400" b="1" dirty="0" smtClean="0"/>
              <a:t>», «Артек»,  </a:t>
            </a:r>
            <a:r>
              <a:rPr lang="ru-RU" sz="2400" b="1" dirty="0"/>
              <a:t>«Орленок»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292125" cy="219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3419475" cy="256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F:\презентация школы\хоровое пение\IMG-20190628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379200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6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Общеразвивающая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«Синтезатор»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sz="2000" dirty="0"/>
              <a:t>Реализуется  на  основе  </a:t>
            </a:r>
            <a:r>
              <a:rPr lang="ru-RU" sz="2000" dirty="0"/>
              <a:t>«Рекомендаций по организации образовательной и методической деятельности при реализации общеразвивающих программ в области искусств», направленных письмом Министерства культуры Российской Федерации от 21.11.2013 № 191-01-39/06-ГИ. </a:t>
            </a:r>
          </a:p>
          <a:p>
            <a:endParaRPr lang="ru-RU" sz="2000" dirty="0" smtClean="0"/>
          </a:p>
          <a:p>
            <a:r>
              <a:rPr lang="ru-RU" sz="2000" dirty="0" smtClean="0"/>
              <a:t>Срок </a:t>
            </a:r>
            <a:r>
              <a:rPr lang="ru-RU" sz="2000" dirty="0"/>
              <a:t>освоения программы </a:t>
            </a:r>
            <a:r>
              <a:rPr lang="ru-RU" sz="2000" dirty="0" smtClean="0"/>
              <a:t>4 года.</a:t>
            </a:r>
          </a:p>
          <a:p>
            <a:r>
              <a:rPr lang="ru-RU" sz="2000" dirty="0" smtClean="0"/>
              <a:t> При успешном освоении полного курса обучения обучающемуся </a:t>
            </a:r>
            <a:r>
              <a:rPr lang="ru-RU" sz="2000" dirty="0"/>
              <a:t>может быть </a:t>
            </a:r>
            <a:r>
              <a:rPr lang="ru-RU" sz="2000" dirty="0" smtClean="0"/>
              <a:t>предложена программа углубленного уровня рассчитанная на 4 года.</a:t>
            </a:r>
          </a:p>
          <a:p>
            <a:r>
              <a:rPr lang="ru-RU" sz="2000" dirty="0" smtClean="0"/>
              <a:t>Возраст </a:t>
            </a:r>
            <a:r>
              <a:rPr lang="ru-RU" sz="2000" dirty="0"/>
              <a:t>детей, поступающих в 1 класс от 6,5 до </a:t>
            </a:r>
            <a:r>
              <a:rPr lang="ru-RU" sz="2000" dirty="0" smtClean="0"/>
              <a:t>14 лет.</a:t>
            </a:r>
            <a:endParaRPr lang="ru-RU" sz="2000" dirty="0"/>
          </a:p>
          <a:p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88654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5291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УЧЕБНЫЙ ПЛАН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270724"/>
              </p:ext>
            </p:extLst>
          </p:nvPr>
        </p:nvGraphicFramePr>
        <p:xfrm>
          <a:off x="827584" y="1628801"/>
          <a:ext cx="7560840" cy="4658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2831105"/>
                <a:gridCol w="395840"/>
                <a:gridCol w="454896"/>
                <a:gridCol w="396239"/>
                <a:gridCol w="282514"/>
                <a:gridCol w="2696190"/>
              </a:tblGrid>
              <a:tr h="904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предметной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области/учебного предмета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Годы </a:t>
                      </a:r>
                      <a:r>
                        <a:rPr lang="ru-RU" sz="1200" dirty="0">
                          <a:effectLst/>
                        </a:rPr>
                        <a:t>обучения (классы), количество аудиторных часов в неделю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Промежуточная и итоговая аттестация (годы обучения, классы)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</a:tr>
              <a:tr h="139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marL="191770" marR="125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III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IV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</a:tr>
              <a:tr h="39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marR="654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Учебные предметы</a:t>
                      </a:r>
                    </a:p>
                    <a:p>
                      <a:pPr marL="191770" marR="125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исполнительской подготовки: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</a:p>
                    <a:p>
                      <a:pPr marL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marL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</a:tr>
              <a:tr h="401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1.1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Специальность (синтезатор)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I, II, III</a:t>
                      </a:r>
                      <a:r>
                        <a:rPr lang="ru-RU" sz="1200" dirty="0">
                          <a:effectLst/>
                        </a:rPr>
                        <a:t>,</a:t>
                      </a:r>
                      <a:r>
                        <a:rPr lang="en-US" sz="1200" dirty="0">
                          <a:effectLst/>
                        </a:rPr>
                        <a:t> IV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</a:tr>
              <a:tr h="276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r>
                        <a:rPr lang="ru-RU" sz="12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Хоровой класс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</a:tr>
              <a:tr h="398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Учебные предметы историко-теоретической подготовки: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</a:tr>
              <a:tr h="273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2.1.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сольфеджио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 anchor="ctr"/>
                </a:tc>
              </a:tr>
              <a:tr h="277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r>
                        <a:rPr lang="en-US" sz="12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. 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слушание музыки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</a:tr>
              <a:tr h="230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Учебный предмет по выбору: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</a:tr>
              <a:tr h="227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3.1.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Ансамбль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</a:tr>
              <a:tr h="225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Всего: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64" marR="159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67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272808" cy="43204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Предмет </a:t>
            </a:r>
            <a:r>
              <a:rPr lang="ru-RU" sz="2800" b="1" dirty="0" smtClean="0"/>
              <a:t>«Специальность»</a:t>
            </a:r>
            <a:endParaRPr lang="ru-RU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09131"/>
            <a:ext cx="3505504" cy="262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3836735"/>
            <a:ext cx="712879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развитие творческих способностей и индивидуальности учащегося, овладение знаниями и представлениями о исполнительстве, формирование практических умений и навыков игры на синтезаторе, устойчивого интереса к самостоятельной деятельности в области музыкального искусства.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владение основными приемами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звукоизвлечения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умение правильно использовать их на практике,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умение исполнять произведение в характере, соответствующем данному стилю и эпохе, анализируя свое исполнение,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умение самостоятельно разбирать музыкальные произведения.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учебных аудиторных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занятий:  индивидуальная,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0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3600400" cy="50405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Предмет «Ансамбль»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7785429" cy="3508977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 Целью обучения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учебного предмета « Ансамбль»</a:t>
            </a:r>
            <a:r>
              <a:rPr lang="ru-RU" dirty="0">
                <a:solidFill>
                  <a:srgbClr val="00000A"/>
                </a:solidFill>
                <a:latin typeface="Times New Roman"/>
                <a:ea typeface="Calibri"/>
                <a:cs typeface="Times New Roman"/>
              </a:rPr>
              <a:t>  является развитие музыкально-творческих способностей обучающихся на основе приобретенных ими знаний, умений и навыков ансамблевого исполнительства.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Calibri"/>
              </a:rPr>
              <a:t>Результаты освоения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lvl="0" indent="-342900">
              <a:lnSpc>
                <a:spcPct val="115000"/>
              </a:lnSpc>
              <a:buFont typeface="Wingdings"/>
              <a:buChar char="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наличие у обучающегося интереса к музыкальному искусству, самостоятельному музыкальному исполнительству, совместному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</a:rPr>
              <a:t>музицированию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в ансамбле с партнерами; </a:t>
            </a:r>
            <a:endParaRPr lang="ru-RU" sz="2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lvl="0" indent="-342900">
              <a:lnSpc>
                <a:spcPct val="115000"/>
              </a:lnSpc>
              <a:buFont typeface="Wingdings"/>
              <a:buChar char="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наличие навыка  совместного для партнеров чувства ритма;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 indent="-342900">
              <a:lnSpc>
                <a:spcPct val="115000"/>
              </a:lnSpc>
              <a:buFont typeface="Wingdings"/>
              <a:buChar char=""/>
              <a:tabLst>
                <a:tab pos="18034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наличие навыка  слухового контроля при ансамблевом 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музицировании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;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наличие умений по чтению с листа музыкальных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произведений</a:t>
            </a:r>
          </a:p>
          <a:p>
            <a:endParaRPr lang="ru-RU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68580" indent="0"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Форма занятий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мелкогрупповая от 2 человек</a:t>
            </a:r>
            <a:endParaRPr lang="ru-RU" dirty="0"/>
          </a:p>
        </p:txBody>
      </p:sp>
      <p:pic>
        <p:nvPicPr>
          <p:cNvPr id="8194" name="Picture 2" descr="F:\презентация школы\эми\28-04-2020_11-09-36\IMG-20190523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3060000" cy="229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7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168470" cy="67314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Предмет «Сольфеджио»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140968"/>
            <a:ext cx="6777317" cy="3267725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Цель обучения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по предмету сольфеджио –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 обеспечение развития творческих способностей и индивидуальности учащегося, овладение знаниями и представлениями  в  области теории музыки, формирование устойчивого интереса к самостоятельной деятельности в области музыкального искусства.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Результаты освоения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 indent="-342900">
              <a:buFont typeface="Times New Roman"/>
              <a:buChar char="•"/>
              <a:tabLst>
                <a:tab pos="540385" algn="l"/>
              </a:tabLst>
            </a:pPr>
            <a:r>
              <a:rPr lang="ru-RU" dirty="0">
                <a:latin typeface="Times New Roman"/>
                <a:ea typeface="Calibri"/>
              </a:rPr>
              <a:t>формирование комплекса знаний, умений и навыков, направленного на развитие у обучающегося музыкального слуха и памяти, чувства метроритма, музыкального     восприятия     и     мышления,     художественного вкуса, формирование  знаний  музыкальных  стилей;  </a:t>
            </a:r>
            <a:endParaRPr lang="ru-RU" dirty="0"/>
          </a:p>
          <a:p>
            <a:pPr lvl="0" indent="-342900" algn="just">
              <a:buFont typeface="Times New Roman"/>
              <a:buChar char="•"/>
              <a:tabLst>
                <a:tab pos="540385" algn="l"/>
              </a:tabLst>
            </a:pPr>
            <a:r>
              <a:rPr lang="ru-RU" dirty="0">
                <a:latin typeface="Times New Roman"/>
                <a:ea typeface="Calibri"/>
              </a:rPr>
              <a:t>воспитание стремления к практическому использованию знаний и</a:t>
            </a:r>
            <a:endParaRPr lang="ru-RU" dirty="0"/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/>
                <a:ea typeface="Calibri"/>
              </a:rPr>
              <a:t>   умений, приобретенных на занятиях, в быту, в досуговой</a:t>
            </a:r>
            <a:endParaRPr lang="ru-RU" dirty="0"/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/>
                <a:ea typeface="Calibri"/>
              </a:rPr>
              <a:t>   деятельности.</a:t>
            </a:r>
            <a:endParaRPr lang="ru-RU" dirty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проведения занятий по предмету «Сольфеджио»: мелкогрупповая.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170" name="Picture 2" descr="F:\презентация школы\раннее эстетическое развитие\сольфеджио Преображенск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3648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71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74515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Предмет «Хор»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3140968"/>
            <a:ext cx="6777317" cy="2691661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Учебный предмет «Хор»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направлен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приобретение обучающимися знаний, умений и навыков хорового пения, получение ими художественного образования, а также на эстетическое воспитание и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духовно-нравственное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ученика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учебных аудиторных занятий: групповая.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624"/>
            <a:ext cx="30972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60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Предмет «Хор»</a:t>
            </a:r>
            <a:endParaRPr lang="ru-RU" b="1" dirty="0"/>
          </a:p>
        </p:txBody>
      </p:sp>
      <p:pic>
        <p:nvPicPr>
          <p:cNvPr id="4098" name="Picture 2" descr="F:\презентация школы\фортепиано\IMG_20190414_202051_6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677833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7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16832"/>
            <a:ext cx="4464614" cy="52912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Предмет «Слушание музыки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974971"/>
            <a:ext cx="6777317" cy="3508977"/>
          </a:xfrm>
        </p:spPr>
        <p:txBody>
          <a:bodyPr>
            <a:normAutofit fontScale="70000" lnSpcReduction="20000"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Целью предмета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является развитие музыкально-творческих способностей учащегося на основе формирования комплекса знаний, умений и навыков, позволяющих самостоятельно воспринимать, осваивать и оценивать различные произведения отечественных и зарубежных композиторов.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Результат освоения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 indent="-342900" algn="just">
              <a:lnSpc>
                <a:spcPct val="150000"/>
              </a:lnSpc>
              <a:buFont typeface="Times New Roman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сформированный комплекс знаний, </a:t>
            </a:r>
            <a:r>
              <a:rPr lang="ru-RU" sz="2000" spc="5" dirty="0">
                <a:solidFill>
                  <a:srgbClr val="000000"/>
                </a:solidFill>
                <a:latin typeface="Times New Roman"/>
                <a:ea typeface="Times New Roman"/>
              </a:rPr>
              <a:t>умений и навыков, отражающий наличие у обучающегося музыкальной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памяти и слуха, музыкального восприятия и мышления, художественного </a:t>
            </a:r>
            <a:r>
              <a:rPr lang="ru-RU" sz="2000" spc="50" dirty="0">
                <a:solidFill>
                  <a:srgbClr val="000000"/>
                </a:solidFill>
                <a:latin typeface="Times New Roman"/>
                <a:ea typeface="Times New Roman"/>
              </a:rPr>
              <a:t>вкуса, знания музыкальных стилей, владения профессиональной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музыкальной терминологией, определенного исторического кругозора.</a:t>
            </a:r>
            <a:endParaRPr lang="ru-RU" sz="18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Форма проведения занятий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по предмету «Слушание музыки»: мелкогрупповая.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sz="2000" dirty="0"/>
          </a:p>
        </p:txBody>
      </p:sp>
      <p:pic>
        <p:nvPicPr>
          <p:cNvPr id="6146" name="Picture 2" descr="F:\презентация школы\28-04-2020_10-45-09\IMG-20191202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909"/>
            <a:ext cx="3132000" cy="307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649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1052</TotalTime>
  <Words>645</Words>
  <Application>Microsoft Office PowerPoint</Application>
  <PresentationFormat>Экран (4:3)</PresentationFormat>
  <Paragraphs>144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Остин</vt:lpstr>
      <vt:lpstr>Adobe Acrobat Document</vt:lpstr>
      <vt:lpstr>Презентация PowerPoint</vt:lpstr>
      <vt:lpstr>Общеразвивающая  программа  «Синтезатор»</vt:lpstr>
      <vt:lpstr>УЧЕБНЫЙ ПЛАН</vt:lpstr>
      <vt:lpstr>Предмет «Специальность»</vt:lpstr>
      <vt:lpstr>Предмет «Ансамбль»</vt:lpstr>
      <vt:lpstr>Предмет «Сольфеджио»</vt:lpstr>
      <vt:lpstr>Предмет «Хор»</vt:lpstr>
      <vt:lpstr>Предмет «Хор»</vt:lpstr>
      <vt:lpstr>Предмет «Слушание музыки»</vt:lpstr>
      <vt:lpstr>Участие в региональных, всероссийских и международных конкурсах </vt:lpstr>
      <vt:lpstr>Участие в концертной деятельности</vt:lpstr>
      <vt:lpstr>Поддержка одаренных детей</vt:lpstr>
      <vt:lpstr>Путевки во всероссийские детские центры «Сириус», «Артек»,  «Орленок»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качества реализации дополнительных образовательных программ за 2018-2019 учебный год</dc:title>
  <dc:creator>user</dc:creator>
  <cp:lastModifiedBy>Пользователь Windows</cp:lastModifiedBy>
  <cp:revision>108</cp:revision>
  <dcterms:created xsi:type="dcterms:W3CDTF">2019-06-10T08:39:01Z</dcterms:created>
  <dcterms:modified xsi:type="dcterms:W3CDTF">2020-04-28T08:16:08Z</dcterms:modified>
</cp:coreProperties>
</file>